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0" r:id="rId3"/>
    <p:sldId id="265" r:id="rId4"/>
    <p:sldId id="266" r:id="rId5"/>
    <p:sldId id="272" r:id="rId6"/>
    <p:sldId id="273" r:id="rId7"/>
    <p:sldId id="274" r:id="rId8"/>
    <p:sldId id="275" r:id="rId9"/>
    <p:sldId id="267" r:id="rId10"/>
    <p:sldId id="268" r:id="rId11"/>
    <p:sldId id="271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&amp;P" initials="H&amp;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760"/>
    <a:srgbClr val="6C6C6C"/>
    <a:srgbClr val="A70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 autoAdjust="0"/>
    <p:restoredTop sz="83933" autoAdjust="0"/>
  </p:normalViewPr>
  <p:slideViewPr>
    <p:cSldViewPr>
      <p:cViewPr varScale="1">
        <p:scale>
          <a:sx n="54" d="100"/>
          <a:sy n="54" d="100"/>
        </p:scale>
        <p:origin x="-15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8A5D1-4779-4C89-B51A-1C4599FFCD1C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D2A5-5761-4381-8AAE-AA985CD6453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95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568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568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56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70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56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9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838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674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7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1" u="none" strike="noStrike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56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11E6C-11B5-4024-9BAA-C52C5648B85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30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text 2"/>
          <p:cNvSpPr>
            <a:spLocks noGrp="1"/>
          </p:cNvSpPr>
          <p:nvPr>
            <p:ph idx="1"/>
          </p:nvPr>
        </p:nvSpPr>
        <p:spPr>
          <a:xfrm>
            <a:off x="611560" y="1700809"/>
            <a:ext cx="7920880" cy="43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374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3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57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text 2"/>
          <p:cNvSpPr>
            <a:spLocks noGrp="1"/>
          </p:cNvSpPr>
          <p:nvPr>
            <p:ph idx="1"/>
          </p:nvPr>
        </p:nvSpPr>
        <p:spPr>
          <a:xfrm>
            <a:off x="611560" y="1700809"/>
            <a:ext cx="7920880" cy="43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374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00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91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5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00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64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68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07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792088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vložíte podnadpis.</a:t>
            </a:r>
          </a:p>
          <a:p>
            <a:pPr lvl="0"/>
            <a:r>
              <a:rPr lang="cs-CZ" dirty="0"/>
              <a:t>text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34A1-0488-45DE-9A8A-CF263C830375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6EDF-5B3B-4C07-A496-C6BF4A4D4B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69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rgbClr val="A703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000" kern="1200" baseline="0">
          <a:solidFill>
            <a:srgbClr val="1417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1943882" y="2060848"/>
            <a:ext cx="525623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k-SK" altLang="cs-CZ" sz="2400" b="1" dirty="0">
                <a:solidFill>
                  <a:srgbClr val="000066"/>
                </a:solidFill>
                <a:latin typeface="Arial" charset="0"/>
              </a:rPr>
              <a:t>Strojové učení z právního pohledu</a:t>
            </a:r>
            <a:endParaRPr lang="sk-SK" altLang="cs-CZ" sz="11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endParaRPr lang="sk-SK" altLang="cs-CZ" sz="11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endParaRPr lang="sk-SK" altLang="cs-CZ" sz="11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sk-SK" altLang="cs-CZ" sz="2000" b="1" dirty="0">
                <a:solidFill>
                  <a:srgbClr val="000066"/>
                </a:solidFill>
                <a:latin typeface="Arial" charset="0"/>
              </a:rPr>
              <a:t>aneb je skutečně možné AI trénovat na jakýchkoli datech?</a:t>
            </a:r>
          </a:p>
          <a:p>
            <a:pPr algn="ctr" eaLnBrk="1" hangingPunct="1"/>
            <a:endParaRPr lang="sk-SK" alt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endParaRPr lang="sk-SK" altLang="cs-CZ" sz="12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sk-SK" altLang="cs-CZ" sz="1400" b="1" dirty="0">
                <a:solidFill>
                  <a:srgbClr val="000066"/>
                </a:solidFill>
                <a:latin typeface="Arial" charset="0"/>
              </a:rPr>
              <a:t>Data Management Workshop, Praha, 9. 10 </a:t>
            </a:r>
            <a:r>
              <a:rPr lang="sk-SK" altLang="cs-CZ" sz="1400" b="1" dirty="0" smtClean="0">
                <a:solidFill>
                  <a:srgbClr val="000066"/>
                </a:solidFill>
                <a:latin typeface="Arial" charset="0"/>
              </a:rPr>
              <a:t>2019</a:t>
            </a:r>
          </a:p>
          <a:p>
            <a:pPr algn="ctr" eaLnBrk="1" hangingPunct="1"/>
            <a:endParaRPr lang="sk-SK" altLang="cs-CZ" sz="14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endParaRPr lang="sk-SK" altLang="cs-CZ" sz="1400" b="1" dirty="0" smtClean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sk-SK" altLang="cs-CZ" sz="1600" b="1" dirty="0" err="1" smtClean="0">
                <a:solidFill>
                  <a:srgbClr val="000066"/>
                </a:solidFill>
                <a:latin typeface="Arial" charset="0"/>
              </a:rPr>
              <a:t>Štěpán</a:t>
            </a:r>
            <a:r>
              <a:rPr lang="sk-SK" altLang="cs-CZ" sz="16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sk-SK" altLang="cs-CZ" sz="1600" b="1" dirty="0" err="1" smtClean="0">
                <a:solidFill>
                  <a:srgbClr val="000066"/>
                </a:solidFill>
                <a:latin typeface="Arial" charset="0"/>
              </a:rPr>
              <a:t>Štarha</a:t>
            </a:r>
            <a:endParaRPr lang="sk-SK" altLang="cs-CZ" sz="16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7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b="1" dirty="0"/>
              <a:t>Strojové učení – jak je to s vytěžováním </a:t>
            </a:r>
            <a:r>
              <a:rPr lang="cs-CZ" sz="2400" b="1" dirty="0" smtClean="0"/>
              <a:t>dat?</a:t>
            </a:r>
            <a:endParaRPr lang="cs-CZ" sz="2400" b="1" dirty="0"/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6B8EA845-B002-B045-81F3-B74AAF505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" y="1878782"/>
            <a:ext cx="9051759" cy="410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7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dirty="0"/>
              <a:t>Data pro strojové učení </a:t>
            </a:r>
            <a:r>
              <a:rPr lang="cs-CZ" sz="2400" b="1" dirty="0"/>
              <a:t>– právo hospodářské soutěže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 txBox="1">
            <a:spLocks/>
          </p:cNvSpPr>
          <p:nvPr/>
        </p:nvSpPr>
        <p:spPr bwMode="auto">
          <a:xfrm>
            <a:off x="763960" y="1853208"/>
            <a:ext cx="7920880" cy="44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Tx/>
              <a:buNone/>
              <a:defRPr sz="900" b="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86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§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430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002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Problematika koncentrace u malého množství subjektů (může mít dopady na soutěžně-právní regulaci) </a:t>
            </a:r>
          </a:p>
          <a:p>
            <a:pPr marL="360000" indent="-360000" algn="just">
              <a:spcBef>
                <a:spcPts val="0"/>
              </a:spcBef>
              <a:buClr>
                <a:srgbClr val="141760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Známé případy „povinného“ udělení licence k databázím:</a:t>
            </a: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Arial"/>
                <a:cs typeface="Arial"/>
              </a:rPr>
              <a:t>De </a:t>
            </a:r>
            <a:r>
              <a:rPr lang="cs-CZ" sz="2200" dirty="0" err="1">
                <a:latin typeface="Arial"/>
                <a:cs typeface="Arial"/>
              </a:rPr>
              <a:t>Telegraaf</a:t>
            </a:r>
            <a:r>
              <a:rPr lang="cs-CZ" sz="2200" dirty="0">
                <a:latin typeface="Arial"/>
                <a:cs typeface="Arial"/>
              </a:rPr>
              <a:t> proti NOS a HMG (Nizozemí)</a:t>
            </a: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Arial"/>
                <a:cs typeface="Arial"/>
              </a:rPr>
              <a:t>Ryanair vs. </a:t>
            </a:r>
            <a:r>
              <a:rPr lang="cs-CZ" sz="2200" dirty="0" err="1">
                <a:latin typeface="Arial"/>
                <a:cs typeface="Arial"/>
              </a:rPr>
              <a:t>Viaggiare</a:t>
            </a:r>
            <a:endParaRPr lang="cs-CZ" sz="2200" dirty="0">
              <a:latin typeface="Arial"/>
              <a:cs typeface="Arial"/>
            </a:endParaRP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 dirty="0">
                <a:latin typeface="Arial"/>
                <a:cs typeface="Arial"/>
              </a:rPr>
              <a:t>v</a:t>
            </a:r>
            <a:r>
              <a:rPr lang="cs-CZ" sz="2200" dirty="0" smtClean="0">
                <a:latin typeface="Arial"/>
                <a:cs typeface="Arial"/>
              </a:rPr>
              <a:t>ýznamná </a:t>
            </a:r>
            <a:r>
              <a:rPr lang="cs-CZ" sz="2200" dirty="0">
                <a:latin typeface="Arial"/>
                <a:cs typeface="Arial"/>
              </a:rPr>
              <a:t>role vymezení relevantního trhu</a:t>
            </a:r>
          </a:p>
          <a:p>
            <a:pPr marL="360000" indent="-360000" algn="just">
              <a:spcBef>
                <a:spcPts val="0"/>
              </a:spcBef>
              <a:buClr>
                <a:srgbClr val="141760"/>
              </a:buClr>
            </a:pPr>
            <a:r>
              <a:rPr lang="sk-SK" sz="2200" dirty="0">
                <a:latin typeface="Arial"/>
                <a:cs typeface="Arial"/>
              </a:rPr>
              <a:t> </a:t>
            </a: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Zpravidla může jít o zneužití dominantního postavení, kartelové jednání (tzv. dohody soutěžitelů)</a:t>
            </a: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Rizika při využívání cenových algoritmů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/>
              <a:cs typeface="Arial"/>
            </a:endParaRPr>
          </a:p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itchFamily="2" charset="2"/>
              <a:buChar char="Ø"/>
            </a:pPr>
            <a:endParaRPr lang="cs-CZ" sz="1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0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dirty="0"/>
              <a:t>Data pro strojové učení </a:t>
            </a:r>
            <a:r>
              <a:rPr lang="cs-CZ" sz="2400" b="1" dirty="0"/>
              <a:t>– snížení rizik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60000" lvl="0" indent="-360000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Řádná due dilligence použitelnosti daných data setů </a:t>
            </a:r>
          </a:p>
          <a:p>
            <a:pPr marL="898525" lvl="1" indent="-352425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  <a:tabLst>
                <a:tab pos="895350" algn="l"/>
              </a:tabLst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v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yjasnění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si rozsahu oprávnění / omezení interně nebo s držiteli práv</a:t>
            </a:r>
          </a:p>
          <a:p>
            <a:pPr marL="898525" lvl="1" indent="-352425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  <a:tabLst>
                <a:tab pos="895350" algn="l"/>
              </a:tabLst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v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ytěžování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pouze (skutečně) veřejných dat a nevyužívání dat chráněných jakýmkoliv způsobem</a:t>
            </a:r>
          </a:p>
          <a:p>
            <a:pPr marL="898525" lvl="1" indent="-352425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  <a:tabLst>
                <a:tab pos="895350" algn="l"/>
              </a:tabLst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n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evyužívat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data chráněná autorskými právy bez licence</a:t>
            </a:r>
          </a:p>
          <a:p>
            <a:pPr marL="360000" lvl="1" indent="-3600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22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lvl="1" indent="-360000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Ukončení vytěžování dat po výzvě </a:t>
            </a:r>
          </a:p>
          <a:p>
            <a:pPr marL="360000" lvl="0" indent="-3600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2200" dirty="0">
              <a:latin typeface="Arial"/>
              <a:cs typeface="Arial"/>
            </a:endParaRPr>
          </a:p>
          <a:p>
            <a:pPr marL="360000" lvl="0" indent="-360000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Uzavření smlouvy s nositelem práv k data setu</a:t>
            </a:r>
          </a:p>
          <a:p>
            <a:pPr marL="360000" lvl="0" indent="-3600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2200" dirty="0">
              <a:latin typeface="Arial"/>
              <a:cs typeface="Arial"/>
            </a:endParaRPr>
          </a:p>
          <a:p>
            <a:pPr marL="360000" lvl="0" indent="-360000" fontAlgn="base">
              <a:lnSpc>
                <a:spcPct val="110000"/>
              </a:lnSpc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Vytvoření vlastních data setů</a:t>
            </a:r>
          </a:p>
          <a:p>
            <a:pPr marL="361950" lvl="0" indent="-361950">
              <a:buFont typeface="Wingdings" panose="05000000000000000000" pitchFamily="2" charset="2"/>
              <a:buChar char="q"/>
            </a:pPr>
            <a:endParaRPr lang="sk-SK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0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dirty="0"/>
              <a:t>Data pro strojové učení </a:t>
            </a:r>
            <a:r>
              <a:rPr lang="cs-CZ" sz="2400" b="1" dirty="0"/>
              <a:t>– shrnutí 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61950" lvl="1" indent="-361950">
              <a:buFont typeface="Wingdings" panose="05000000000000000000" pitchFamily="2" charset="2"/>
              <a:buChar char="q"/>
            </a:pPr>
            <a:endParaRPr lang="cs-CZ" sz="18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indent="-360000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latin typeface="Arial"/>
                <a:cs typeface="Arial"/>
              </a:rPr>
              <a:t>Použití dat za účelem strojového učení a cvičení AI přináší s sebou rizika</a:t>
            </a:r>
          </a:p>
          <a:p>
            <a:pPr marL="360000" lvl="1" indent="-3600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lvl="1" indent="-3600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indent="-360000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latin typeface="Arial"/>
                <a:cs typeface="Arial"/>
              </a:rPr>
              <a:t>Je třeba sledovat a znát původ použitých data setů a dat</a:t>
            </a:r>
          </a:p>
          <a:p>
            <a:pPr marL="360000" lvl="1" indent="-3600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lvl="1" indent="-3600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indent="-360000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latin typeface="Arial"/>
                <a:cs typeface="Arial"/>
              </a:rPr>
              <a:t>Rizika lze snížit analýzou a znalostí rozsahu práv k využívaným datům v kombinaci s odpovídající interní metodikou postupu při získávání a využívání dat</a:t>
            </a:r>
          </a:p>
          <a:p>
            <a:pPr lvl="0"/>
            <a:endParaRPr lang="cs-CZ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980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92176" y="1473473"/>
            <a:ext cx="5688136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354013" indent="-3540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cs-CZ" altLang="cs-CZ" sz="2400" b="1" dirty="0">
                <a:solidFill>
                  <a:srgbClr val="141760"/>
                </a:solidFill>
                <a:latin typeface="Arial" charset="0"/>
              </a:rPr>
              <a:t>Děkuji za pozornost!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cs-CZ" sz="700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2019/10</a:t>
            </a:r>
            <a:endParaRPr lang="sk-SK" altLang="cs-CZ" sz="700" dirty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689770" y="2420888"/>
            <a:ext cx="5598368" cy="102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sk-SK" altLang="cs-CZ" b="1" dirty="0">
                <a:solidFill>
                  <a:srgbClr val="A70336"/>
                </a:solidFill>
                <a:latin typeface="Arial" charset="0"/>
              </a:rPr>
              <a:t>Štěpán Štarha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cs-CZ" altLang="cs-CZ" dirty="0">
                <a:solidFill>
                  <a:srgbClr val="A70336"/>
                </a:solidFill>
                <a:latin typeface="Arial" charset="0"/>
              </a:rPr>
              <a:t>partner Havel &amp; Partners, advokátní kancelář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cs-CZ" altLang="cs-CZ" sz="1600" dirty="0">
                <a:solidFill>
                  <a:srgbClr val="141760"/>
                </a:solidFill>
                <a:latin typeface="Arial" charset="0"/>
              </a:rPr>
              <a:t>stepan.starha@havelpartners.cz</a:t>
            </a:r>
          </a:p>
        </p:txBody>
      </p:sp>
    </p:spTree>
    <p:extLst>
      <p:ext uri="{BB962C8B-B14F-4D97-AF65-F5344CB8AC3E}">
        <p14:creationId xmlns:p14="http://schemas.microsoft.com/office/powerpoint/2010/main" val="268399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22D1BD52-CE82-4FBD-8667-87F7DEDBC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b="1" dirty="0"/>
              <a:t>Výzvy v právu dnes a v budoucnosti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FEAAC5FE-291B-4BF4-BCED-33D06CF69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>
            <a:noAutofit/>
          </a:bodyPr>
          <a:lstStyle/>
          <a:p>
            <a:pPr marL="36000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cs typeface="Arial"/>
              </a:rPr>
              <a:t>Data pro účely strojového učení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sk-SK" sz="2200" dirty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Odpovědnost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Právní jednání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Autorské právo a jiná práva duševního vlastnictví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Tzv. algorithmic bias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Právně-etické otázky</a:t>
            </a: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Autonomní systémy, robotika</a:t>
            </a:r>
          </a:p>
          <a:p>
            <a:pPr lvl="0"/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3216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b="1" dirty="0"/>
              <a:t>Data pro strojové učení – hlavní problematické okruhy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60000" lvl="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Arial"/>
                <a:cs typeface="Arial"/>
              </a:rPr>
              <a:t>Práva </a:t>
            </a:r>
            <a:r>
              <a:rPr lang="cs-CZ" sz="2200" dirty="0">
                <a:latin typeface="Arial"/>
                <a:cs typeface="Arial"/>
              </a:rPr>
              <a:t>k datům – práva duševního vlastnictví (hlavně autorské právo a práva s ním související)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d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ata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„vlastní“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data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získaná od třetích stran / veřejně dostupná data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200" dirty="0">
              <a:latin typeface="Arial"/>
              <a:cs typeface="Arial"/>
            </a:endParaRPr>
          </a:p>
          <a:p>
            <a:pPr marL="36000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Ochrana osobních údajů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o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sobní údaje „vlastní“, kde jsme správcem</a:t>
            </a:r>
            <a:endParaRPr lang="cs-CZ" sz="22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osobní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údaje získané od třetích stran / veřejně dostupné osobní údaje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200" dirty="0">
              <a:latin typeface="Arial"/>
              <a:cs typeface="Arial"/>
            </a:endParaRPr>
          </a:p>
          <a:p>
            <a:pPr marL="36000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Právo hospodářské soutěže </a:t>
            </a:r>
          </a:p>
          <a:p>
            <a:endParaRPr lang="cs-CZ" sz="24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0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80728"/>
            <a:ext cx="7920880" cy="576064"/>
          </a:xfrm>
        </p:spPr>
        <p:txBody>
          <a:bodyPr>
            <a:noAutofit/>
          </a:bodyPr>
          <a:lstStyle/>
          <a:p>
            <a:r>
              <a:rPr lang="cs-CZ" sz="2400" dirty="0"/>
              <a:t>P</a:t>
            </a:r>
            <a:r>
              <a:rPr lang="cs-CZ" sz="2400" b="1" dirty="0"/>
              <a:t>ráva k drženým datům – práva duševního vlastnictví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60000" lvl="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endParaRPr lang="cs-CZ" sz="2200" dirty="0" smtClean="0">
              <a:latin typeface="Arial"/>
              <a:cs typeface="Arial"/>
            </a:endParaRPr>
          </a:p>
          <a:p>
            <a:pPr marL="360000" lvl="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Arial"/>
                <a:cs typeface="Arial"/>
              </a:rPr>
              <a:t>Držení </a:t>
            </a:r>
            <a:r>
              <a:rPr lang="cs-CZ" sz="2200" dirty="0">
                <a:latin typeface="Arial"/>
                <a:cs typeface="Arial"/>
              </a:rPr>
              <a:t>dat nepředstavuje automaticky výhru (záleží na právním titulu k jejich zpracování)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neosobní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data získaná na základě licence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autorská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práva (fotografie, obrázek, video)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práva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k záznamu (zvukový, zvukově obrazový)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licenční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podmínky dle uzavřené smlouvy</a:t>
            </a:r>
          </a:p>
          <a:p>
            <a:pPr marL="360000" indent="-3600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k-SK" sz="2400" dirty="0">
              <a:latin typeface="Arial"/>
              <a:cs typeface="Arial"/>
            </a:endParaRPr>
          </a:p>
          <a:p>
            <a:endParaRPr lang="cs-CZ" sz="24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6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80728"/>
            <a:ext cx="7920880" cy="576064"/>
          </a:xfrm>
        </p:spPr>
        <p:txBody>
          <a:bodyPr>
            <a:noAutofit/>
          </a:bodyPr>
          <a:lstStyle/>
          <a:p>
            <a:r>
              <a:rPr lang="cs-CZ" sz="2400" dirty="0"/>
              <a:t>Práva k veřejně dostupným datům – práva duševního vlastnictví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0000" lvl="0" indent="-360000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Pozor na volně nebo snadno dostupná data, zejména v prostředí internetu (zpravidla nejsou předmětem volné licence)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práva pořizovatele databáze 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autorská práva (fotografie, obrázek, video)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práva k záznamu (zvukový, zvukově obrazový)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podmínky použití (Terms of Use) dané webové stránky</a:t>
            </a:r>
          </a:p>
          <a:p>
            <a:pPr marL="360000" indent="-3600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k-SK" sz="2200" dirty="0">
              <a:latin typeface="Arial"/>
              <a:cs typeface="Arial"/>
            </a:endParaRPr>
          </a:p>
          <a:p>
            <a:pPr marL="352425" lvl="0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cs typeface="Arial"/>
              </a:rPr>
              <a:t>Veřejné seznamy a rejstříky (spravované veřejnými institucemi) podléhají stejným omezením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o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bchodní </a:t>
            </a: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rejstřík a další veřejné rejstříky</a:t>
            </a:r>
          </a:p>
          <a:p>
            <a:pPr marL="898525" lvl="1" indent="-352425" algn="just" fontAlgn="base">
              <a:spcBef>
                <a:spcPts val="0"/>
              </a:spcBef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141760"/>
                </a:solidFill>
                <a:latin typeface="Arial"/>
                <a:cs typeface="Arial"/>
              </a:rPr>
              <a:t>k</a:t>
            </a:r>
            <a:r>
              <a:rPr lang="cs-CZ" sz="2200" dirty="0" smtClean="0">
                <a:solidFill>
                  <a:srgbClr val="141760"/>
                </a:solidFill>
                <a:latin typeface="Arial"/>
                <a:cs typeface="Arial"/>
              </a:rPr>
              <a:t>atastr nemovitostí</a:t>
            </a:r>
            <a:endParaRPr lang="cs-CZ" sz="2200" dirty="0">
              <a:solidFill>
                <a:srgbClr val="1417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30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b="1" dirty="0"/>
              <a:t>Práva k databázi, výjimky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 txBox="1">
            <a:spLocks/>
          </p:cNvSpPr>
          <p:nvPr/>
        </p:nvSpPr>
        <p:spPr bwMode="auto">
          <a:xfrm>
            <a:off x="611560" y="1853208"/>
            <a:ext cx="7920880" cy="44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Tx/>
              <a:buNone/>
              <a:defRPr sz="900" b="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86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§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430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002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Ochrana databází míří na strukturu, uspořádání. Nelze získávat data z takové databáze, i když je její obsah volně přístupný nebo </a:t>
            </a:r>
            <a:r>
              <a:rPr lang="cs-CZ" sz="1800" dirty="0" smtClean="0">
                <a:latin typeface="Arial"/>
                <a:cs typeface="Arial"/>
              </a:rPr>
              <a:t>nechráněný.</a:t>
            </a:r>
            <a:endParaRPr lang="cs-CZ" sz="1800" dirty="0">
              <a:latin typeface="Arial"/>
              <a:cs typeface="Arial"/>
            </a:endParaRP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800" dirty="0">
              <a:latin typeface="Arial"/>
              <a:cs typeface="Arial"/>
            </a:endParaRP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Poskytuje se ochrana jakékoliv databázi, pokud „</a:t>
            </a:r>
            <a:r>
              <a:rPr lang="cs-CZ" sz="1800" i="1" dirty="0">
                <a:latin typeface="Arial"/>
                <a:cs typeface="Arial"/>
              </a:rPr>
              <a:t>pořízení, ověření nebo předvedení obsahu databáze představuje kvalitativně nebo kvantitativně podstatný </a:t>
            </a:r>
            <a:r>
              <a:rPr lang="cs-CZ" sz="1800" i="1" dirty="0" smtClean="0">
                <a:latin typeface="Arial"/>
                <a:cs typeface="Arial"/>
              </a:rPr>
              <a:t>vklad</a:t>
            </a:r>
            <a:r>
              <a:rPr lang="cs-CZ" sz="1800" dirty="0" smtClean="0">
                <a:latin typeface="Arial"/>
                <a:cs typeface="Arial"/>
              </a:rPr>
              <a:t>“ – velmi </a:t>
            </a:r>
            <a:r>
              <a:rPr lang="cs-CZ" sz="1800" dirty="0">
                <a:latin typeface="Arial"/>
                <a:cs typeface="Arial"/>
              </a:rPr>
              <a:t>široké vymezení (judikatura dovozuje aplikaci např. na nízké desítky shromážděných </a:t>
            </a:r>
            <a:r>
              <a:rPr lang="cs-CZ" sz="1800" dirty="0" err="1">
                <a:latin typeface="Arial"/>
                <a:cs typeface="Arial"/>
              </a:rPr>
              <a:t>hyperlinků</a:t>
            </a:r>
            <a:r>
              <a:rPr lang="cs-CZ" sz="1800" dirty="0">
                <a:latin typeface="Arial"/>
                <a:cs typeface="Arial"/>
              </a:rPr>
              <a:t>)</a:t>
            </a:r>
          </a:p>
          <a:p>
            <a:pPr marL="360000" indent="-360000" algn="just">
              <a:spcBef>
                <a:spcPts val="0"/>
              </a:spcBef>
              <a:buClr>
                <a:srgbClr val="141760"/>
              </a:buClr>
              <a:buFont typeface="Wingdings" panose="05000000000000000000" pitchFamily="2" charset="2"/>
              <a:buChar char="q"/>
            </a:pPr>
            <a:endParaRPr lang="cs-CZ" sz="1800" dirty="0">
              <a:latin typeface="Arial"/>
              <a:cs typeface="Arial"/>
            </a:endParaRPr>
          </a:p>
          <a:p>
            <a:pPr marL="36000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Výjimky jsou stanoveny velmi úzce:</a:t>
            </a: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pro osobní potřebu (neuplatní se pro právnické osoby nebo komerční </a:t>
            </a:r>
            <a:r>
              <a:rPr lang="cs-CZ" sz="1800" dirty="0" smtClean="0">
                <a:latin typeface="Arial"/>
                <a:cs typeface="Arial"/>
              </a:rPr>
              <a:t>účely, navíc to neplatí pro elektronické databáze)</a:t>
            </a:r>
            <a:endParaRPr lang="cs-CZ" sz="1800" dirty="0">
              <a:latin typeface="Arial"/>
              <a:cs typeface="Arial"/>
            </a:endParaRP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pro účely vědecké nebo vyučovací, </a:t>
            </a:r>
            <a:r>
              <a:rPr lang="cs-CZ" sz="1800" dirty="0" smtClean="0">
                <a:latin typeface="Arial"/>
                <a:cs typeface="Arial"/>
              </a:rPr>
              <a:t>je-li uveden </a:t>
            </a:r>
            <a:r>
              <a:rPr lang="cs-CZ" sz="1800" dirty="0">
                <a:latin typeface="Arial"/>
                <a:cs typeface="Arial"/>
              </a:rPr>
              <a:t>pramen, v rozsahu odůvodněném sledovaným nevýdělečným účelem</a:t>
            </a:r>
          </a:p>
          <a:p>
            <a:pPr marL="898525" lvl="1" indent="-3524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pro účely veřejné bezpečnosti nebo správního či soudního řízení</a:t>
            </a:r>
          </a:p>
          <a:p>
            <a:pPr marL="360000" lvl="1" indent="-360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360000" lvl="0" indent="-3600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Kromě toho může být databáze chráněna jako autorské </a:t>
            </a:r>
            <a:r>
              <a:rPr lang="cs-CZ" sz="1800" dirty="0" smtClean="0">
                <a:latin typeface="Arial"/>
                <a:cs typeface="Arial"/>
              </a:rPr>
              <a:t>dílo</a:t>
            </a:r>
            <a:endParaRPr lang="cs-CZ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862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/>
                <a:cs typeface="Arial"/>
              </a:rPr>
              <a:t>Směrnice o autorském právu a právech souvisejících s autorským právem na jednotném digitálním trhu</a:t>
            </a:r>
            <a:endParaRPr lang="cs-CZ" sz="2400" b="1" dirty="0"/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 txBox="1">
            <a:spLocks/>
          </p:cNvSpPr>
          <p:nvPr/>
        </p:nvSpPr>
        <p:spPr bwMode="auto">
          <a:xfrm>
            <a:off x="763960" y="1853208"/>
            <a:ext cx="7920880" cy="44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Tx/>
              <a:buNone/>
              <a:defRPr sz="900" b="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86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§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430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002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300" dirty="0">
                <a:latin typeface="Arial"/>
                <a:cs typeface="Arial"/>
              </a:rPr>
              <a:t>Vytěžování dat (databází i autorských děl) podle </a:t>
            </a:r>
            <a:r>
              <a:rPr lang="cs-CZ" sz="2300" dirty="0" smtClean="0">
                <a:latin typeface="Arial"/>
                <a:cs typeface="Arial"/>
              </a:rPr>
              <a:t>Směrnice </a:t>
            </a:r>
            <a:r>
              <a:rPr lang="cs-CZ" sz="2300" dirty="0">
                <a:latin typeface="Arial"/>
                <a:cs typeface="Arial"/>
              </a:rPr>
              <a:t>o autorském právu a právech souvisejících s autorským právem na jednotném digitálním trhu:</a:t>
            </a:r>
          </a:p>
          <a:p>
            <a:pPr marL="898525" lvl="1" indent="-35242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Arial"/>
                <a:cs typeface="Arial"/>
              </a:rPr>
              <a:t>v článku 3 stanovená výjimka s cílem vytěžování textů a dat pro účely vědeckého výzkumu (obdobně autorský zákon)</a:t>
            </a:r>
          </a:p>
          <a:p>
            <a:pPr marL="898525" lvl="1" indent="-35242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300" dirty="0">
                <a:latin typeface="Arial"/>
                <a:cs typeface="Arial"/>
              </a:rPr>
              <a:t>v </a:t>
            </a:r>
            <a:r>
              <a:rPr lang="cs-CZ" sz="2300" dirty="0">
                <a:latin typeface="Arial"/>
                <a:cs typeface="Arial"/>
              </a:rPr>
              <a:t>článku 4 všeobecná výjimka pro vytěžování dat, </a:t>
            </a:r>
            <a:r>
              <a:rPr lang="cs-CZ" sz="2300" b="1" dirty="0">
                <a:latin typeface="Arial"/>
                <a:cs typeface="Arial"/>
              </a:rPr>
              <a:t>pokud </a:t>
            </a:r>
            <a:r>
              <a:rPr lang="cs-CZ" sz="2300" dirty="0">
                <a:latin typeface="Arial"/>
                <a:cs typeface="Arial"/>
              </a:rPr>
              <a:t>používání děl a jiných předmětů ochrany nebyly nositeli práv výslovně vyhrazena vhodným způsobem, jako například strojově čitelnými </a:t>
            </a:r>
            <a:r>
              <a:rPr lang="cs-CZ" sz="2300" dirty="0" smtClean="0">
                <a:latin typeface="Arial"/>
                <a:cs typeface="Arial"/>
              </a:rPr>
              <a:t>prostředky</a:t>
            </a:r>
            <a:endParaRPr lang="cs-CZ" sz="2300" dirty="0">
              <a:latin typeface="Arial"/>
              <a:cs typeface="Arial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300" dirty="0" smtClean="0">
              <a:latin typeface="Arial"/>
              <a:cs typeface="Arial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300" dirty="0" smtClean="0">
                <a:latin typeface="Arial"/>
                <a:cs typeface="Arial"/>
              </a:rPr>
              <a:t>Lhůta </a:t>
            </a:r>
            <a:r>
              <a:rPr lang="cs-CZ" sz="2300" dirty="0">
                <a:latin typeface="Arial"/>
                <a:cs typeface="Arial"/>
              </a:rPr>
              <a:t>pro implementaci: 7. 6. </a:t>
            </a:r>
            <a:r>
              <a:rPr lang="cs-CZ" sz="2300" dirty="0" smtClean="0">
                <a:latin typeface="Arial"/>
                <a:cs typeface="Arial"/>
              </a:rPr>
              <a:t>2021</a:t>
            </a:r>
            <a:endParaRPr lang="cs-CZ" sz="2300" dirty="0">
              <a:latin typeface="Arial"/>
              <a:cs typeface="Arial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2300" dirty="0" smtClean="0">
              <a:latin typeface="Arial"/>
              <a:cs typeface="Arial"/>
            </a:endParaRPr>
          </a:p>
          <a:p>
            <a:pPr marL="360000" indent="-3600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300" dirty="0" smtClean="0">
                <a:latin typeface="Arial"/>
                <a:cs typeface="Arial"/>
              </a:rPr>
              <a:t>Dosavadní </a:t>
            </a:r>
            <a:r>
              <a:rPr lang="cs-CZ" sz="2300" dirty="0">
                <a:latin typeface="Arial"/>
                <a:cs typeface="Arial"/>
              </a:rPr>
              <a:t>poznatky: </a:t>
            </a:r>
          </a:p>
          <a:p>
            <a:pPr marL="898525" lvl="1" indent="-4492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300" dirty="0" smtClean="0">
                <a:latin typeface="Arial"/>
                <a:cs typeface="Arial"/>
              </a:rPr>
              <a:t>implementace </a:t>
            </a:r>
            <a:r>
              <a:rPr lang="cs-CZ" sz="2300" dirty="0">
                <a:latin typeface="Arial"/>
                <a:cs typeface="Arial"/>
              </a:rPr>
              <a:t>dokončena ve Francii, pozornost zejména k implementaci článků 15 (práva vydavatelů online zpravodajství na odměnu) a 17 (odpovědnost provozovatelů platforem pro sdílení obsahu online)</a:t>
            </a:r>
          </a:p>
          <a:p>
            <a:pPr marL="898525" lvl="1" indent="-4492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300" dirty="0">
                <a:latin typeface="Arial"/>
                <a:cs typeface="Arial"/>
              </a:rPr>
              <a:t>Polsko podalo formální stížnost k SDEU (namítá podobu regulace s cenzurou)</a:t>
            </a:r>
          </a:p>
          <a:p>
            <a:pPr marL="898525" lvl="1" indent="-4492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300" dirty="0" smtClean="0">
                <a:latin typeface="Arial"/>
                <a:cs typeface="Arial"/>
              </a:rPr>
              <a:t>v </a:t>
            </a:r>
            <a:r>
              <a:rPr lang="cs-CZ" sz="2300" dirty="0">
                <a:latin typeface="Arial"/>
                <a:cs typeface="Arial"/>
              </a:rPr>
              <a:t>ČR </a:t>
            </a:r>
            <a:r>
              <a:rPr lang="cs-CZ" sz="2300" dirty="0" smtClean="0">
                <a:latin typeface="Arial"/>
                <a:cs typeface="Arial"/>
              </a:rPr>
              <a:t>probíhá analýza na úrovni MK ČR</a:t>
            </a:r>
            <a:endParaRPr lang="cs-CZ" sz="2300" dirty="0">
              <a:latin typeface="Arial"/>
              <a:cs typeface="Arial"/>
            </a:endParaRPr>
          </a:p>
          <a:p>
            <a:pPr marL="914400" lvl="1">
              <a:buFont typeface="Wingdings" panose="05000000000000000000" pitchFamily="2" charset="2"/>
              <a:buChar char="Ø"/>
            </a:pPr>
            <a:endParaRPr lang="cs-CZ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06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80728"/>
            <a:ext cx="7920880" cy="576064"/>
          </a:xfrm>
        </p:spPr>
        <p:txBody>
          <a:bodyPr>
            <a:normAutofit/>
          </a:bodyPr>
          <a:lstStyle/>
          <a:p>
            <a:r>
              <a:rPr lang="cs-CZ" sz="2400" dirty="0"/>
              <a:t>Data pro strojové učení </a:t>
            </a:r>
            <a:r>
              <a:rPr lang="cs-CZ" sz="2400" b="1" dirty="0"/>
              <a:t>– ochrana osobních údajů 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0000" indent="-360000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Již spravovaná data</a:t>
            </a:r>
          </a:p>
          <a:p>
            <a:pPr marL="898525" lvl="1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v</a:t>
            </a:r>
            <a:r>
              <a:rPr lang="cs-CZ" sz="1800" dirty="0" smtClean="0">
                <a:solidFill>
                  <a:srgbClr val="141760"/>
                </a:solidFill>
                <a:latin typeface="Arial"/>
                <a:cs typeface="Arial"/>
              </a:rPr>
              <a:t>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případě již dříve získaných údajů je nutno dostatečně přezkoumat původní účel jejich získání</a:t>
            </a:r>
            <a:endParaRPr lang="sk-SK" sz="18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898525" lvl="1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z</a:t>
            </a:r>
            <a:r>
              <a:rPr lang="cs-CZ" sz="1800" dirty="0" smtClean="0">
                <a:solidFill>
                  <a:srgbClr val="141760"/>
                </a:solidFill>
                <a:latin typeface="Arial"/>
                <a:cs typeface="Arial"/>
              </a:rPr>
              <a:t>pracování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osobních údajů je vázáno účelem (pro jaký účel subjekt údajů data poskytl)</a:t>
            </a:r>
          </a:p>
          <a:p>
            <a:pPr marL="898525" lvl="1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n</a:t>
            </a:r>
            <a:r>
              <a:rPr lang="cs-CZ" sz="1800" dirty="0" smtClean="0">
                <a:solidFill>
                  <a:srgbClr val="141760"/>
                </a:solidFill>
                <a:latin typeface="Arial"/>
                <a:cs typeface="Arial"/>
              </a:rPr>
              <a:t>ový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způsob zpracování pro účely strojového učení = nový účel zpracování osobních údajů </a:t>
            </a:r>
            <a:r>
              <a:rPr lang="en-US" sz="1800" dirty="0">
                <a:solidFill>
                  <a:srgbClr val="141760"/>
                </a:solidFill>
                <a:latin typeface="Arial"/>
                <a:cs typeface="Arial"/>
              </a:rPr>
              <a:t>=&gt;</a:t>
            </a:r>
            <a:r>
              <a:rPr lang="en-GB" sz="1800" dirty="0">
                <a:solidFill>
                  <a:srgbClr val="141760"/>
                </a:solidFill>
                <a:latin typeface="Arial"/>
                <a:cs typeface="Arial"/>
              </a:rPr>
              <a:t>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nutnost</a:t>
            </a:r>
            <a:r>
              <a:rPr lang="en-GB" sz="1800" dirty="0">
                <a:solidFill>
                  <a:srgbClr val="141760"/>
                </a:solidFill>
                <a:latin typeface="Arial"/>
                <a:cs typeface="Arial"/>
              </a:rPr>
              <a:t>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zkoumat, zda stávající režim umožňuje</a:t>
            </a:r>
          </a:p>
          <a:p>
            <a:pPr marL="898525" lvl="1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v</a:t>
            </a:r>
            <a:r>
              <a:rPr lang="cs-CZ" sz="1800" dirty="0" smtClean="0">
                <a:solidFill>
                  <a:srgbClr val="141760"/>
                </a:solidFill>
                <a:latin typeface="Arial"/>
                <a:cs typeface="Arial"/>
              </a:rPr>
              <a:t>ysoké </a:t>
            </a:r>
            <a:r>
              <a:rPr lang="cs-CZ" sz="1800" dirty="0">
                <a:solidFill>
                  <a:srgbClr val="141760"/>
                </a:solidFill>
                <a:latin typeface="Arial"/>
                <a:cs typeface="Arial"/>
              </a:rPr>
              <a:t>sankce za porušení GDPR </a:t>
            </a:r>
          </a:p>
          <a:p>
            <a:pPr marL="360000" lvl="1" indent="-360000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/>
              <a:cs typeface="Arial"/>
            </a:endParaRPr>
          </a:p>
          <a:p>
            <a:pPr marL="360000" indent="-360000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latin typeface="Arial"/>
                <a:cs typeface="Arial"/>
              </a:rPr>
              <a:t>Data získávaná z veřejných zdrojů / od třetích stran</a:t>
            </a:r>
          </a:p>
          <a:p>
            <a:pPr marL="898525" lvl="0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v</a:t>
            </a:r>
            <a:r>
              <a:rPr lang="cs-CZ" sz="1800" dirty="0" smtClean="0">
                <a:latin typeface="Arial"/>
                <a:cs typeface="Arial"/>
              </a:rPr>
              <a:t>eřejná </a:t>
            </a:r>
            <a:r>
              <a:rPr lang="cs-CZ" sz="1800" dirty="0">
                <a:latin typeface="Arial"/>
                <a:cs typeface="Arial"/>
              </a:rPr>
              <a:t>dostupnost osobních údajů ≠ oprávnění k jejich zpracování</a:t>
            </a:r>
          </a:p>
          <a:p>
            <a:pPr marL="898525" lvl="0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v</a:t>
            </a:r>
            <a:r>
              <a:rPr lang="cs-CZ" sz="1800" dirty="0" smtClean="0">
                <a:latin typeface="Arial"/>
                <a:cs typeface="Arial"/>
              </a:rPr>
              <a:t> </a:t>
            </a:r>
            <a:r>
              <a:rPr lang="cs-CZ" sz="1800" dirty="0">
                <a:latin typeface="Arial"/>
                <a:cs typeface="Arial"/>
              </a:rPr>
              <a:t>případě osobních údajů získaných od třetích stran je zejména nutno smluvně ošetřit, že jejich zpracování tímto způsobem je možné</a:t>
            </a:r>
          </a:p>
          <a:p>
            <a:pPr marL="898525" lvl="0" indent="-352425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r>
              <a:rPr lang="cs-CZ" sz="1800" dirty="0">
                <a:latin typeface="Arial"/>
                <a:cs typeface="Arial"/>
              </a:rPr>
              <a:t>n</a:t>
            </a:r>
            <a:r>
              <a:rPr lang="cs-CZ" sz="1800" dirty="0" smtClean="0">
                <a:latin typeface="Arial"/>
                <a:cs typeface="Arial"/>
              </a:rPr>
              <a:t>utnost </a:t>
            </a:r>
            <a:r>
              <a:rPr lang="cs-CZ" sz="1800" dirty="0">
                <a:latin typeface="Arial"/>
                <a:cs typeface="Arial"/>
              </a:rPr>
              <a:t>vyjasnit, zda jde o vztah správce - zpracovatel, nebo správce - správce</a:t>
            </a:r>
            <a:endParaRPr lang="sk-SK" sz="1800" dirty="0">
              <a:latin typeface="Arial"/>
              <a:cs typeface="Arial"/>
            </a:endParaRPr>
          </a:p>
          <a:p>
            <a:pPr lvl="1" fontAlgn="base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anose="05000000000000000000" pitchFamily="2" charset="2"/>
              <a:buChar char="Ø"/>
            </a:pPr>
            <a:endParaRPr lang="cs-CZ" sz="1800" b="1" dirty="0">
              <a:solidFill>
                <a:srgbClr val="1417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545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C818B006-DD00-4396-870E-147708E2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360040"/>
          </a:xfrm>
        </p:spPr>
        <p:txBody>
          <a:bodyPr>
            <a:noAutofit/>
          </a:bodyPr>
          <a:lstStyle/>
          <a:p>
            <a:r>
              <a:rPr lang="cs-CZ" sz="2400" dirty="0"/>
              <a:t>Práva k drženým datům </a:t>
            </a:r>
            <a:r>
              <a:rPr lang="cs-CZ" sz="2400" b="1" dirty="0"/>
              <a:t>– ochrana osobních údajů 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42535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latin typeface="Arial"/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141760"/>
              </a:solidFill>
              <a:latin typeface="Arial" panose="020B0604020202020204" pitchFamily="34" charset="0"/>
              <a:cs typeface="Arial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0F631672-A8A8-47EC-B63F-4F0E4A35D29A}"/>
              </a:ext>
            </a:extLst>
          </p:cNvPr>
          <p:cNvSpPr txBox="1">
            <a:spLocks/>
          </p:cNvSpPr>
          <p:nvPr/>
        </p:nvSpPr>
        <p:spPr bwMode="auto">
          <a:xfrm>
            <a:off x="763960" y="1853208"/>
            <a:ext cx="7920880" cy="44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Tx/>
              <a:buNone/>
              <a:defRPr sz="900" b="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286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§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430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00250" indent="-171450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70336"/>
              </a:buClr>
              <a:buFont typeface="Wingdings" pitchFamily="2" charset="2"/>
              <a:buChar char="ü"/>
              <a:defRPr sz="900" kern="1200" baseline="0">
                <a:solidFill>
                  <a:srgbClr val="14176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Při využívání dat obsahujících osobní údaje třeba respektovat GDPR a zákon o ochraně osobních údajů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Musí být splněný jeden z důvodů pro zpracování podle čl. 6 GDPR – pokud není možné využít jiný titul, pak je nutný informovaný a svobodný poskytnutý souhlas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Zásada minimalizace a další zásady zpracování OÚ podle čl. 5 GDPR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Respektování práv dotčených osob včetně práva na vymazání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Podle GDPR právo nebýt bez souhlasu předmětem automatického rozhodování založeného pouze na automatizovaném zpracování (s výjimkami) a povinnost zachovat právo na lidský zásah ze strany provozovatele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Informační povinnost (existence automatizovaného </a:t>
            </a:r>
            <a:r>
              <a:rPr lang="cs-CZ" sz="1900" dirty="0" smtClean="0">
                <a:latin typeface="Arial"/>
                <a:cs typeface="Arial"/>
              </a:rPr>
              <a:t>rozhodování – smysluplné </a:t>
            </a:r>
            <a:r>
              <a:rPr lang="cs-CZ" sz="1900" dirty="0">
                <a:latin typeface="Arial"/>
                <a:cs typeface="Arial"/>
              </a:rPr>
              <a:t>informace o použití)</a:t>
            </a: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900" dirty="0">
              <a:latin typeface="Arial"/>
              <a:cs typeface="Arial"/>
            </a:endParaRPr>
          </a:p>
          <a:p>
            <a:pPr marL="360000" indent="-3600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900" dirty="0">
                <a:latin typeface="Arial"/>
                <a:cs typeface="Arial"/>
              </a:rPr>
              <a:t>Další speciální (a přísnější) pravidla pro zvláštní kategorie osobních údajů</a:t>
            </a:r>
          </a:p>
          <a:p>
            <a:pPr marL="285750" indent="-285750">
              <a:buFont typeface="Wingdings" panose="05000000000000000000" pitchFamily="2" charset="2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</a:pPr>
            <a:endParaRPr lang="cs-CZ" sz="1800" dirty="0">
              <a:latin typeface="Arial"/>
              <a:cs typeface="Arial"/>
            </a:endParaRPr>
          </a:p>
          <a:p>
            <a:pPr lvl="1">
              <a:buFont typeface="Wingdings" pitchFamily="2" charset="2"/>
              <a:buChar char="Ø"/>
            </a:pPr>
            <a:endParaRPr lang="cs-CZ" sz="1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39492"/>
      </p:ext>
    </p:extLst>
  </p:cSld>
  <p:clrMapOvr>
    <a:masterClrMapping/>
  </p:clrMapOvr>
</p:sld>
</file>

<file path=ppt/theme/theme1.xml><?xml version="1.0" encoding="utf-8"?>
<a:theme xmlns:a="http://schemas.openxmlformats.org/drawingml/2006/main" name="H&amp;P_Prezentace_S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H&amp;P_Prezentace_SK</Template>
  <TotalTime>799</TotalTime>
  <Words>919</Words>
  <Application>Microsoft Office PowerPoint</Application>
  <PresentationFormat>Předvádění na obrazovce (4:3)</PresentationFormat>
  <Paragraphs>154</Paragraphs>
  <Slides>14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H&amp;P_Prezentace_SK</vt:lpstr>
      <vt:lpstr>Prezentace aplikace PowerPoint</vt:lpstr>
      <vt:lpstr>Výzvy v právu dnes a v budoucnosti</vt:lpstr>
      <vt:lpstr>Data pro strojové učení – hlavní problematické okruhy</vt:lpstr>
      <vt:lpstr>Práva k drženým datům – práva duševního vlastnictví</vt:lpstr>
      <vt:lpstr>Práva k veřejně dostupným datům – práva duševního vlastnictví</vt:lpstr>
      <vt:lpstr>Práva k databázi, výjimky</vt:lpstr>
      <vt:lpstr>Směrnice o autorském právu a právech souvisejících s autorským právem na jednotném digitálním trhu</vt:lpstr>
      <vt:lpstr>Data pro strojové učení – ochrana osobních údajů </vt:lpstr>
      <vt:lpstr>Práva k drženým datům – ochrana osobních údajů </vt:lpstr>
      <vt:lpstr>Strojové učení – jak je to s vytěžováním dat?</vt:lpstr>
      <vt:lpstr>Data pro strojové učení – právo hospodářské soutěže</vt:lpstr>
      <vt:lpstr>Data pro strojové učení – snížení rizik</vt:lpstr>
      <vt:lpstr>Data pro strojové učení – shrnutí </vt:lpstr>
      <vt:lpstr>Prezentace aplikace PowerPoint</vt:lpstr>
    </vt:vector>
  </TitlesOfParts>
  <Company>HAVEL &amp;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SAS</dc:creator>
  <cp:lastModifiedBy>SAS</cp:lastModifiedBy>
  <cp:revision>86</cp:revision>
  <cp:lastPrinted>2016-06-16T10:30:53Z</cp:lastPrinted>
  <dcterms:created xsi:type="dcterms:W3CDTF">2019-09-17T04:38:50Z</dcterms:created>
  <dcterms:modified xsi:type="dcterms:W3CDTF">2019-10-08T12:22:49Z</dcterms:modified>
</cp:coreProperties>
</file>